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91" r:id="rId3"/>
    <p:sldId id="292" r:id="rId4"/>
    <p:sldId id="295" r:id="rId5"/>
    <p:sldId id="29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25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0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6F6A4-CE57-4D48-B649-37955CC12F6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F0E61-1117-4E4E-AA04-243A64511B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2A20D-320E-074E-8A3E-23F8EF58E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69350"/>
            <a:ext cx="6858000" cy="253153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GHNHSFT Covid-19</a:t>
            </a:r>
            <a:br>
              <a:rPr lang="en-US" b="1" dirty="0"/>
            </a:br>
            <a:r>
              <a:rPr lang="en-US" b="1" dirty="0"/>
              <a:t>recovery plan</a:t>
            </a:r>
            <a:br>
              <a:rPr lang="en-US" b="1" dirty="0"/>
            </a:br>
            <a:r>
              <a:rPr lang="en-US" b="1" dirty="0"/>
              <a:t>Patient safety</a:t>
            </a:r>
            <a:br>
              <a:rPr lang="en-US" b="1" dirty="0"/>
            </a:br>
            <a:r>
              <a:rPr lang="en-US" b="1" dirty="0"/>
              <a:t>and consent concerns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B4B574-7815-2D49-A1A5-CDA6C3BC3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03328"/>
            <a:ext cx="6858000" cy="124182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July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5AFFC-B278-D641-8F0D-BB8F06180E98}"/>
              </a:ext>
            </a:extLst>
          </p:cNvPr>
          <p:cNvSpPr txBox="1"/>
          <p:nvPr/>
        </p:nvSpPr>
        <p:spPr>
          <a:xfrm>
            <a:off x="296334" y="6477473"/>
            <a:ext cx="30564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REACH presentation to </a:t>
            </a:r>
            <a:r>
              <a:rPr lang="en-US" sz="900" dirty="0" err="1"/>
              <a:t>Glos</a:t>
            </a:r>
            <a:r>
              <a:rPr lang="en-US" sz="900" dirty="0"/>
              <a:t> HOSC – 14 July 2020  - © REACH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017E7-CD44-4931-9E61-6B981D064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412" y="3457116"/>
            <a:ext cx="2853175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13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5460DE-07FA-6141-B191-96758A944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495" y="1581435"/>
            <a:ext cx="3465997" cy="15958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B6EB8B-762C-BE4E-AAEF-BCC06528C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88" y="3298279"/>
            <a:ext cx="7984906" cy="25147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F84349-2823-5942-9A3D-4361D3492AA2}"/>
              </a:ext>
            </a:extLst>
          </p:cNvPr>
          <p:cNvSpPr txBox="1"/>
          <p:nvPr/>
        </p:nvSpPr>
        <p:spPr>
          <a:xfrm>
            <a:off x="419588" y="265628"/>
            <a:ext cx="79849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20% of elective surgical patients,   who get Covid-19, die within 30 days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54A631-674A-E742-ABEF-96C55F2FF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587" y="1586434"/>
            <a:ext cx="4518908" cy="15933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3F5CE0-A274-8E44-A1D6-9C4E9F369467}"/>
              </a:ext>
            </a:extLst>
          </p:cNvPr>
          <p:cNvSpPr txBox="1"/>
          <p:nvPr/>
        </p:nvSpPr>
        <p:spPr>
          <a:xfrm>
            <a:off x="145825" y="6476956"/>
            <a:ext cx="30564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REACH presentation to </a:t>
            </a:r>
            <a:r>
              <a:rPr lang="en-US" sz="900" dirty="0" err="1"/>
              <a:t>Glos</a:t>
            </a:r>
            <a:r>
              <a:rPr lang="en-US" sz="900" dirty="0"/>
              <a:t> HOSC – 14 July 2020  - © REACH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46DF18-A8AF-4FE0-8312-03FBE4BB5A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4968" y="5934076"/>
            <a:ext cx="1664352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8DF2-47A4-A145-8BF8-CB826A32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Safety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2A3B5-7472-9848-98C2-767D5C64E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Continuation of major elective surgery at GRH against national advice, when a </a:t>
            </a:r>
            <a:r>
              <a:rPr lang="en-US" dirty="0" err="1"/>
              <a:t>Covid</a:t>
            </a:r>
            <a:r>
              <a:rPr lang="en-US" dirty="0"/>
              <a:t>-free site and ITU is available at CGH</a:t>
            </a:r>
          </a:p>
          <a:p>
            <a:r>
              <a:rPr lang="en-US" dirty="0"/>
              <a:t>Illogical transfer of arterial vascular surgery from CGH to GRH</a:t>
            </a:r>
          </a:p>
          <a:p>
            <a:r>
              <a:rPr lang="en-US" dirty="0"/>
              <a:t>Potential mixing of elective and emergency surgical patients on Levels 2 &amp; 5 in GRH Tower Block</a:t>
            </a:r>
          </a:p>
          <a:p>
            <a:r>
              <a:rPr lang="en-US" dirty="0"/>
              <a:t>Removal of emergency theatre at CGH, necessitating transfer of elective CGH surgical patients with complications to GRH</a:t>
            </a:r>
          </a:p>
          <a:p>
            <a:r>
              <a:rPr lang="en-US" dirty="0"/>
              <a:t>ALL POTENTIAL RISK FACTORS FOR NOSOCOMICAL COVID-19 (HOSPITAL ACQUIRED) INFECTION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EFD6F3-DAC6-4A4E-A6B8-702A8F126308}"/>
              </a:ext>
            </a:extLst>
          </p:cNvPr>
          <p:cNvSpPr txBox="1"/>
          <p:nvPr/>
        </p:nvSpPr>
        <p:spPr>
          <a:xfrm>
            <a:off x="215389" y="6455878"/>
            <a:ext cx="30564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REACH presentation to </a:t>
            </a:r>
            <a:r>
              <a:rPr lang="en-US" sz="900" dirty="0" err="1"/>
              <a:t>Glos</a:t>
            </a:r>
            <a:r>
              <a:rPr lang="en-US" sz="900" dirty="0"/>
              <a:t> HOSC – 14 July 2020  - © REACH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EBD09B-3069-4E6E-826D-3448314D3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259" y="5930740"/>
            <a:ext cx="1664352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4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CB41-8A21-5A4F-B376-90C7B4A4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REACH Survey - &gt; 513 respondents in 3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D948-A0D4-2F46-9EAA-9483DD8F0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4514"/>
            <a:ext cx="8058150" cy="409094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97% of all respondents said that it was important to be made aware of COVID risks during surgery</a:t>
            </a:r>
          </a:p>
          <a:p>
            <a:r>
              <a:rPr lang="en-US" dirty="0"/>
              <a:t>Only 28% of patients (had surgery or on W/L) have been informed about the risks of surgery during COVID – </a:t>
            </a:r>
            <a:r>
              <a:rPr lang="en-US" b="1" dirty="0"/>
              <a:t>FAILURE OF CONSENT</a:t>
            </a:r>
          </a:p>
          <a:p>
            <a:r>
              <a:rPr lang="en-US" dirty="0"/>
              <a:t>Only 29% of respondents said that GHT had separated elective and emergency facilities satisfactorily</a:t>
            </a:r>
          </a:p>
          <a:p>
            <a:r>
              <a:rPr lang="en-US" dirty="0"/>
              <a:t>Only 28% of patients currently on waiting list would have elective surgery during COVID, if fully informed</a:t>
            </a:r>
          </a:p>
          <a:p>
            <a:r>
              <a:rPr lang="en-US" dirty="0"/>
              <a:t>Only 17% of respondents would be prepared to have elective surgery at a hospital which has been designated as a receiving hospital for COVID patients, if fully informed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D26A0A-35AE-D142-AA0E-BA6AAEEBAB2B}"/>
              </a:ext>
            </a:extLst>
          </p:cNvPr>
          <p:cNvSpPr txBox="1"/>
          <p:nvPr/>
        </p:nvSpPr>
        <p:spPr>
          <a:xfrm>
            <a:off x="262467" y="6399209"/>
            <a:ext cx="30564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REACH presentation to </a:t>
            </a:r>
            <a:r>
              <a:rPr lang="en-US" sz="900" dirty="0" err="1"/>
              <a:t>Glos</a:t>
            </a:r>
            <a:r>
              <a:rPr lang="en-US" sz="900" dirty="0"/>
              <a:t> HOSC – 14 July 2020  - © REACH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6B8BA4-7334-42C3-B9BA-B97CDD8AA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181" y="5922412"/>
            <a:ext cx="1664352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8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4201-DF81-0542-B746-90C377B95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Suggested temporary actions</a:t>
            </a:r>
            <a:br>
              <a:rPr lang="en-US" b="1" dirty="0"/>
            </a:br>
            <a:r>
              <a:rPr lang="en-US" b="1" dirty="0"/>
              <a:t>in Covid-19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632D5-40EF-0D49-90F6-D118E1BFB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Transfer all elective/planned surgery to CGH</a:t>
            </a:r>
          </a:p>
          <a:p>
            <a:r>
              <a:rPr lang="en-US" dirty="0"/>
              <a:t>Institute robust consent policy for all surgical patients during Covid-19 pandemic</a:t>
            </a:r>
          </a:p>
          <a:p>
            <a:r>
              <a:rPr lang="en-US" dirty="0"/>
              <a:t>Reopen emergency theatre at CGH</a:t>
            </a:r>
          </a:p>
          <a:p>
            <a:r>
              <a:rPr lang="en-US" dirty="0"/>
              <a:t>These actions will alleviate bed pressures at GRH and optimize patient safety during these difficult times.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8E7987-D153-C64B-BBAF-14B00B7EFC99}"/>
              </a:ext>
            </a:extLst>
          </p:cNvPr>
          <p:cNvSpPr txBox="1"/>
          <p:nvPr/>
        </p:nvSpPr>
        <p:spPr>
          <a:xfrm>
            <a:off x="254001" y="6372649"/>
            <a:ext cx="30564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REACH presentation to </a:t>
            </a:r>
            <a:r>
              <a:rPr lang="en-US" sz="900" dirty="0" err="1"/>
              <a:t>Glos</a:t>
            </a:r>
            <a:r>
              <a:rPr lang="en-US" sz="900" dirty="0"/>
              <a:t> HOSC – 14 July 2020  - © REACH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181C08-0273-4743-AF21-5EFD11C5A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2216" y="5847511"/>
            <a:ext cx="1664352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82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337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GHNHSFT Covid-19 recovery plan Patient safety and consent concerns</vt:lpstr>
      <vt:lpstr>PowerPoint Presentation</vt:lpstr>
      <vt:lpstr>Safety concerns</vt:lpstr>
      <vt:lpstr>REACH Survey - &gt; 513 respondents in 3 weeks</vt:lpstr>
      <vt:lpstr>Suggested temporary actions in Covid-19 recovery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Chan</dc:creator>
  <cp:lastModifiedBy>Matt Stevens</cp:lastModifiedBy>
  <cp:revision>55</cp:revision>
  <dcterms:created xsi:type="dcterms:W3CDTF">2019-10-15T20:21:54Z</dcterms:created>
  <dcterms:modified xsi:type="dcterms:W3CDTF">2020-07-14T05:38:06Z</dcterms:modified>
</cp:coreProperties>
</file>